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F481A21-8AB1-4C38-A414-29DBA39A13DE}" type="datetimeFigureOut">
              <a:rPr lang="fr-FR" smtClean="0"/>
              <a:pPr/>
              <a:t>30/12/2019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235B8E-F9BE-4089-BC6B-BB5FBE0F9D6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F481A21-8AB1-4C38-A414-29DBA39A13DE}" type="datetimeFigureOut">
              <a:rPr lang="fr-FR" smtClean="0"/>
              <a:pPr/>
              <a:t>30/12/2019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235B8E-F9BE-4089-BC6B-BB5FBE0F9D6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F481A21-8AB1-4C38-A414-29DBA39A13DE}" type="datetimeFigureOut">
              <a:rPr lang="fr-FR" smtClean="0"/>
              <a:pPr/>
              <a:t>30/12/2019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235B8E-F9BE-4089-BC6B-BB5FBE0F9D6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F481A21-8AB1-4C38-A414-29DBA39A13DE}" type="datetimeFigureOut">
              <a:rPr lang="fr-FR" smtClean="0"/>
              <a:pPr/>
              <a:t>30/12/2019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235B8E-F9BE-4089-BC6B-BB5FBE0F9D6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F481A21-8AB1-4C38-A414-29DBA39A13DE}" type="datetimeFigureOut">
              <a:rPr lang="fr-FR" smtClean="0"/>
              <a:pPr/>
              <a:t>30/12/2019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235B8E-F9BE-4089-BC6B-BB5FBE0F9D6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F481A21-8AB1-4C38-A414-29DBA39A13DE}" type="datetimeFigureOut">
              <a:rPr lang="fr-FR" smtClean="0"/>
              <a:pPr/>
              <a:t>30/12/2019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0235B8E-F9BE-4089-BC6B-BB5FBE0F9D6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F481A21-8AB1-4C38-A414-29DBA39A13DE}" type="datetimeFigureOut">
              <a:rPr lang="fr-FR" smtClean="0"/>
              <a:pPr/>
              <a:t>30/12/2019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0235B8E-F9BE-4089-BC6B-BB5FBE0F9D6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DF481A21-8AB1-4C38-A414-29DBA39A13DE}" type="datetimeFigureOut">
              <a:rPr lang="fr-FR" smtClean="0"/>
              <a:pPr/>
              <a:t>30/12/2019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0235B8E-F9BE-4089-BC6B-BB5FBE0F9D6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481A21-8AB1-4C38-A414-29DBA39A13DE}" type="datetimeFigureOut">
              <a:rPr lang="fr-FR" smtClean="0"/>
              <a:pPr/>
              <a:t>30/12/2019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0235B8E-F9BE-4089-BC6B-BB5FBE0F9D6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F481A21-8AB1-4C38-A414-29DBA39A13DE}" type="datetimeFigureOut">
              <a:rPr lang="fr-FR" smtClean="0"/>
              <a:pPr/>
              <a:t>30/12/2019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0235B8E-F9BE-4089-BC6B-BB5FBE0F9D6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F481A21-8AB1-4C38-A414-29DBA39A13DE}" type="datetimeFigureOut">
              <a:rPr lang="fr-FR" smtClean="0"/>
              <a:pPr/>
              <a:t>30/12/2019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0235B8E-F9BE-4089-BC6B-BB5FBE0F9D6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81A21-8AB1-4C38-A414-29DBA39A13DE}" type="datetimeFigureOut">
              <a:rPr lang="fr-FR" smtClean="0"/>
              <a:pPr/>
              <a:t>30/12/2019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235B8E-F9BE-4089-BC6B-BB5FBE0F9D6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282" y="383387"/>
            <a:ext cx="8715436" cy="6357981"/>
          </a:xfrm>
        </p:spPr>
        <p:txBody>
          <a:bodyPr>
            <a:normAutofit fontScale="90000"/>
          </a:bodyPr>
          <a:lstStyle/>
          <a:p>
            <a:pPr algn="l"/>
            <a:r>
              <a:rPr lang="fr-FR" sz="2000" dirty="0"/>
              <a:t/>
            </a:r>
            <a:br>
              <a:rPr lang="fr-FR" sz="2000" dirty="0"/>
            </a:br>
            <a:r>
              <a:rPr lang="fr-FR" sz="2000" dirty="0"/>
              <a:t/>
            </a:r>
            <a:br>
              <a:rPr lang="fr-FR" sz="2000" dirty="0"/>
            </a:br>
            <a:r>
              <a:rPr lang="fr-FR" sz="2000" dirty="0"/>
              <a:t/>
            </a:r>
            <a:br>
              <a:rPr lang="fr-FR" sz="2000" dirty="0"/>
            </a:br>
            <a:r>
              <a:rPr lang="fr-FR" sz="2000" dirty="0"/>
              <a:t/>
            </a:r>
            <a:br>
              <a:rPr lang="fr-FR" sz="2000" dirty="0"/>
            </a:br>
            <a:r>
              <a:rPr lang="fr-FR" sz="2000" dirty="0"/>
              <a:t/>
            </a:r>
            <a:br>
              <a:rPr lang="fr-FR" sz="2000" dirty="0"/>
            </a:br>
            <a:r>
              <a:rPr lang="fr-FR" sz="2000" dirty="0"/>
              <a:t/>
            </a:r>
            <a:br>
              <a:rPr lang="fr-FR" sz="2000" dirty="0"/>
            </a:br>
            <a:r>
              <a:rPr lang="fr-FR" sz="2000" dirty="0"/>
              <a:t/>
            </a:r>
            <a:br>
              <a:rPr lang="fr-FR" sz="2000" dirty="0"/>
            </a:br>
            <a:r>
              <a:rPr lang="fr-FR" sz="2000" dirty="0"/>
              <a:t/>
            </a:r>
            <a:br>
              <a:rPr lang="fr-FR" sz="2000" dirty="0"/>
            </a:br>
            <a:r>
              <a:rPr lang="fr-FR" sz="2000" dirty="0">
                <a:solidFill>
                  <a:schemeClr val="accent3">
                    <a:lumMod val="75000"/>
                  </a:schemeClr>
                </a:solidFill>
              </a:rPr>
              <a:t>AUTOMNE / HIVER 2019 - </a:t>
            </a:r>
            <a:r>
              <a:rPr lang="fr-FR" sz="2000" dirty="0" smtClean="0">
                <a:solidFill>
                  <a:schemeClr val="accent3">
                    <a:lumMod val="75000"/>
                  </a:schemeClr>
                </a:solidFill>
              </a:rPr>
              <a:t>2020</a:t>
            </a:r>
            <a:r>
              <a:rPr lang="fr-FR" sz="2000" dirty="0"/>
              <a:t/>
            </a:r>
            <a:br>
              <a:rPr lang="fr-FR" sz="2000" dirty="0"/>
            </a:br>
            <a:r>
              <a:rPr lang="fr-FR" sz="2000" b="1" dirty="0">
                <a:solidFill>
                  <a:srgbClr val="C00000"/>
                </a:solidFill>
              </a:rPr>
              <a:t>Opération de promotion sur l’évènement « VITAM EN PISTE »</a:t>
            </a:r>
            <a:br>
              <a:rPr lang="fr-FR" sz="2000" b="1" dirty="0">
                <a:solidFill>
                  <a:srgbClr val="C00000"/>
                </a:solidFill>
              </a:rPr>
            </a:br>
            <a:r>
              <a:rPr lang="fr-FR" sz="2000" b="1" dirty="0" smtClean="0">
                <a:solidFill>
                  <a:srgbClr val="C00000"/>
                </a:solidFill>
              </a:rPr>
              <a:t>VITAM Parc – </a:t>
            </a:r>
            <a:r>
              <a:rPr lang="fr-FR" sz="2000" b="1" dirty="0" err="1" smtClean="0">
                <a:solidFill>
                  <a:srgbClr val="C00000"/>
                </a:solidFill>
              </a:rPr>
              <a:t>Neydens</a:t>
            </a:r>
            <a:r>
              <a:rPr lang="fr-FR" sz="2000" b="1" dirty="0">
                <a:solidFill>
                  <a:srgbClr val="C00000"/>
                </a:solidFill>
              </a:rPr>
              <a:t> </a:t>
            </a:r>
            <a:r>
              <a:rPr lang="fr-FR" sz="2000" b="1" dirty="0" smtClean="0">
                <a:solidFill>
                  <a:srgbClr val="C00000"/>
                </a:solidFill>
              </a:rPr>
              <a:t>– Les </a:t>
            </a:r>
            <a:r>
              <a:rPr lang="fr-FR" sz="2000" b="1" dirty="0" smtClean="0">
                <a:solidFill>
                  <a:srgbClr val="C00000"/>
                </a:solidFill>
              </a:rPr>
              <a:t>16 </a:t>
            </a:r>
            <a:r>
              <a:rPr lang="fr-FR" sz="2000" b="1" dirty="0">
                <a:solidFill>
                  <a:srgbClr val="C00000"/>
                </a:solidFill>
              </a:rPr>
              <a:t>et 17 novembre 2019</a:t>
            </a:r>
            <a:r>
              <a:rPr lang="fr-FR" sz="2000" dirty="0"/>
              <a:t/>
            </a:r>
            <a:br>
              <a:rPr lang="fr-FR" sz="2000" dirty="0"/>
            </a:br>
            <a:r>
              <a:rPr lang="fr-FR" sz="2000" dirty="0" smtClean="0"/>
              <a:t/>
            </a:r>
            <a:br>
              <a:rPr lang="fr-FR" sz="2000" dirty="0" smtClean="0"/>
            </a:br>
            <a:r>
              <a:rPr lang="fr-FR" sz="1600" dirty="0">
                <a:solidFill>
                  <a:srgbClr val="BF8F00"/>
                </a:solidFill>
                <a:latin typeface="+mn-lt"/>
                <a:ea typeface="Calibri" panose="020F0502020204030204" pitchFamily="34" charset="0"/>
                <a:cs typeface="Times New Roman" panose="02020603050405020304" pitchFamily="18" charset="0"/>
              </a:rPr>
              <a:t>Présentation</a:t>
            </a:r>
            <a:r>
              <a:rPr lang="fr-FR" sz="1600" dirty="0" smtClean="0">
                <a:solidFill>
                  <a:srgbClr val="996633"/>
                </a:solidFill>
                <a:latin typeface="+mn-lt"/>
              </a:rPr>
              <a:t> </a:t>
            </a:r>
            <a:r>
              <a:rPr lang="fr-FR" sz="1600" dirty="0">
                <a:latin typeface="+mn-lt"/>
              </a:rPr>
              <a:t>: </a:t>
            </a:r>
            <a:r>
              <a:rPr lang="fr-FR" sz="1600" dirty="0">
                <a:latin typeface="+mn-lt"/>
              </a:rPr>
              <a:t>D</a:t>
            </a:r>
            <a:r>
              <a:rPr lang="fr-FR" sz="1600" dirty="0" smtClean="0">
                <a:latin typeface="+mn-lt"/>
              </a:rPr>
              <a:t>epuis </a:t>
            </a:r>
            <a:r>
              <a:rPr lang="fr-FR" sz="1600" dirty="0">
                <a:latin typeface="+mn-lt"/>
              </a:rPr>
              <a:t>une dizaine d’années, </a:t>
            </a:r>
            <a:r>
              <a:rPr lang="fr-FR" sz="1600" dirty="0" smtClean="0">
                <a:latin typeface="+mn-lt"/>
              </a:rPr>
              <a:t>la présence </a:t>
            </a:r>
            <a:r>
              <a:rPr lang="fr-FR" sz="1600" dirty="0" smtClean="0">
                <a:latin typeface="+mn-lt"/>
              </a:rPr>
              <a:t>lors de cette manifestation </a:t>
            </a:r>
            <a:r>
              <a:rPr lang="fr-FR" sz="1600" dirty="0" smtClean="0">
                <a:latin typeface="+mn-lt"/>
              </a:rPr>
              <a:t>est indispensable.</a:t>
            </a:r>
            <a:r>
              <a:rPr lang="fr-FR" sz="1600" dirty="0">
                <a:latin typeface="+mn-lt"/>
              </a:rPr>
              <a:t/>
            </a:r>
            <a:br>
              <a:rPr lang="fr-FR" sz="1600" dirty="0">
                <a:latin typeface="+mn-lt"/>
              </a:rPr>
            </a:br>
            <a:r>
              <a:rPr lang="fr-FR" sz="1600" dirty="0">
                <a:latin typeface="+mn-lt"/>
              </a:rPr>
              <a:t>Vitam en piste, c’est un mini salon avec une dizaine de stations, une bourse aux skis et des animations.</a:t>
            </a:r>
            <a:br>
              <a:rPr lang="fr-FR" sz="1600" dirty="0">
                <a:latin typeface="+mn-lt"/>
              </a:rPr>
            </a:br>
            <a:r>
              <a:rPr lang="fr-FR" sz="1600" dirty="0">
                <a:solidFill>
                  <a:srgbClr val="996633"/>
                </a:solidFill>
                <a:latin typeface="+mn-lt"/>
              </a:rPr>
              <a:t/>
            </a:r>
            <a:br>
              <a:rPr lang="fr-FR" sz="1600" dirty="0">
                <a:solidFill>
                  <a:srgbClr val="996633"/>
                </a:solidFill>
                <a:latin typeface="+mn-lt"/>
              </a:rPr>
            </a:br>
            <a:r>
              <a:rPr lang="fr-FR" sz="1600" dirty="0">
                <a:solidFill>
                  <a:srgbClr val="BF8F00"/>
                </a:solidFill>
                <a:latin typeface="+mn-lt"/>
                <a:ea typeface="Calibri" panose="020F0502020204030204" pitchFamily="34" charset="0"/>
                <a:cs typeface="Times New Roman" panose="02020603050405020304" pitchFamily="18" charset="0"/>
              </a:rPr>
              <a:t>Cible renseignée </a:t>
            </a:r>
            <a:r>
              <a:rPr lang="fr-FR" sz="1600" dirty="0">
                <a:solidFill>
                  <a:schemeClr val="accent3">
                    <a:lumMod val="50000"/>
                  </a:schemeClr>
                </a:solidFill>
                <a:latin typeface="+mn-lt"/>
              </a:rPr>
              <a:t>:  </a:t>
            </a:r>
            <a:r>
              <a:rPr lang="fr-FR" sz="1600" dirty="0">
                <a:latin typeface="+mn-lt"/>
              </a:rPr>
              <a:t>clientèle franco-suisse qui fréquente Vitam + les habitués de cet évènement. </a:t>
            </a:r>
            <a:br>
              <a:rPr lang="fr-FR" sz="1600" dirty="0">
                <a:latin typeface="+mn-lt"/>
              </a:rPr>
            </a:br>
            <a:r>
              <a:rPr lang="fr-FR" sz="1600" dirty="0">
                <a:solidFill>
                  <a:srgbClr val="BF8F00"/>
                </a:solidFill>
                <a:latin typeface="+mn-lt"/>
                <a:ea typeface="Calibri" panose="020F0502020204030204" pitchFamily="34" charset="0"/>
                <a:cs typeface="Times New Roman" panose="02020603050405020304" pitchFamily="18" charset="0"/>
              </a:rPr>
              <a:t>Type et origine des visiteurs </a:t>
            </a:r>
            <a:r>
              <a:rPr lang="fr-FR" sz="1600" dirty="0">
                <a:latin typeface="+mn-lt"/>
              </a:rPr>
              <a:t>:  clientèle plutôt jeune, en provenance de de St Julien/Viry, </a:t>
            </a:r>
            <a:r>
              <a:rPr lang="fr-FR" sz="1600" dirty="0" smtClean="0">
                <a:latin typeface="+mn-lt"/>
              </a:rPr>
              <a:t>Genève.</a:t>
            </a:r>
            <a:r>
              <a:rPr lang="fr-FR" sz="1600" dirty="0">
                <a:latin typeface="+mn-lt"/>
              </a:rPr>
              <a:t/>
            </a:r>
            <a:br>
              <a:rPr lang="fr-FR" sz="1600" dirty="0">
                <a:latin typeface="+mn-lt"/>
              </a:rPr>
            </a:br>
            <a:r>
              <a:rPr lang="fr-FR" sz="1600" dirty="0">
                <a:latin typeface="+mn-lt"/>
              </a:rPr>
              <a:t/>
            </a:r>
            <a:br>
              <a:rPr lang="fr-FR" sz="1600" dirty="0">
                <a:latin typeface="+mn-lt"/>
              </a:rPr>
            </a:br>
            <a:r>
              <a:rPr lang="fr-FR" sz="1600" dirty="0">
                <a:solidFill>
                  <a:srgbClr val="BF8F00"/>
                </a:solidFill>
                <a:latin typeface="+mn-lt"/>
                <a:ea typeface="Calibri" panose="020F0502020204030204" pitchFamily="34" charset="0"/>
                <a:cs typeface="Times New Roman" panose="02020603050405020304" pitchFamily="18" charset="0"/>
              </a:rPr>
              <a:t>Les plus  </a:t>
            </a:r>
            <a:r>
              <a:rPr lang="fr-FR" sz="1600" dirty="0">
                <a:latin typeface="+mn-lt"/>
              </a:rPr>
              <a:t>:  forte clientèle intéressée par notre territoire pour les activités hivernales. </a:t>
            </a:r>
            <a:br>
              <a:rPr lang="fr-FR" sz="1600" dirty="0">
                <a:latin typeface="+mn-lt"/>
              </a:rPr>
            </a:br>
            <a:r>
              <a:rPr lang="fr-FR" sz="1600" dirty="0">
                <a:latin typeface="+mn-lt"/>
              </a:rPr>
              <a:t/>
            </a:r>
            <a:br>
              <a:rPr lang="fr-FR" sz="1600" dirty="0">
                <a:latin typeface="+mn-lt"/>
              </a:rPr>
            </a:br>
            <a:r>
              <a:rPr lang="fr-FR" sz="1600" dirty="0">
                <a:solidFill>
                  <a:srgbClr val="BF8F00"/>
                </a:solidFill>
                <a:latin typeface="+mn-lt"/>
                <a:ea typeface="Calibri" panose="020F0502020204030204" pitchFamily="34" charset="0"/>
                <a:cs typeface="Times New Roman" panose="02020603050405020304" pitchFamily="18" charset="0"/>
              </a:rPr>
              <a:t>Les points forts </a:t>
            </a:r>
            <a:r>
              <a:rPr lang="fr-FR" sz="1600" dirty="0">
                <a:solidFill>
                  <a:srgbClr val="996633"/>
                </a:solidFill>
                <a:latin typeface="+mn-lt"/>
              </a:rPr>
              <a:t>: </a:t>
            </a:r>
            <a:r>
              <a:rPr lang="fr-FR" sz="1600" dirty="0">
                <a:latin typeface="+mn-lt"/>
              </a:rPr>
              <a:t/>
            </a:r>
            <a:br>
              <a:rPr lang="fr-FR" sz="1600" dirty="0">
                <a:latin typeface="+mn-lt"/>
              </a:rPr>
            </a:br>
            <a:r>
              <a:rPr lang="fr-FR" sz="1600" dirty="0">
                <a:latin typeface="+mn-lt"/>
              </a:rPr>
              <a:t>L</a:t>
            </a:r>
            <a:r>
              <a:rPr lang="fr-FR" sz="1600" dirty="0" smtClean="0">
                <a:latin typeface="+mn-lt"/>
              </a:rPr>
              <a:t>a </a:t>
            </a:r>
            <a:r>
              <a:rPr lang="fr-FR" sz="1600" dirty="0">
                <a:latin typeface="+mn-lt"/>
              </a:rPr>
              <a:t>proximité pour aller sur Monts </a:t>
            </a:r>
            <a:r>
              <a:rPr lang="fr-FR" sz="1600" dirty="0" smtClean="0">
                <a:latin typeface="+mn-lt"/>
              </a:rPr>
              <a:t>Jura, </a:t>
            </a:r>
            <a:r>
              <a:rPr lang="fr-FR" sz="1600" dirty="0">
                <a:latin typeface="+mn-lt"/>
              </a:rPr>
              <a:t>Crozet et </a:t>
            </a:r>
            <a:r>
              <a:rPr lang="fr-FR" sz="1600" dirty="0" err="1">
                <a:latin typeface="+mn-lt"/>
              </a:rPr>
              <a:t>Menthières</a:t>
            </a:r>
            <a:r>
              <a:rPr lang="fr-FR" sz="1600" dirty="0">
                <a:latin typeface="+mn-lt"/>
              </a:rPr>
              <a:t> est essentielle.</a:t>
            </a:r>
            <a:br>
              <a:rPr lang="fr-FR" sz="1600" dirty="0">
                <a:latin typeface="+mn-lt"/>
              </a:rPr>
            </a:br>
            <a:r>
              <a:rPr lang="fr-FR" sz="1600" dirty="0">
                <a:latin typeface="+mn-lt"/>
              </a:rPr>
              <a:t>La Faucille et La </a:t>
            </a:r>
            <a:r>
              <a:rPr lang="fr-FR" sz="1600" dirty="0" err="1">
                <a:latin typeface="+mn-lt"/>
              </a:rPr>
              <a:t>Vattay</a:t>
            </a:r>
            <a:r>
              <a:rPr lang="fr-FR" sz="1600" dirty="0">
                <a:latin typeface="+mn-lt"/>
              </a:rPr>
              <a:t> </a:t>
            </a:r>
            <a:r>
              <a:rPr lang="fr-FR" sz="1600" dirty="0" smtClean="0">
                <a:latin typeface="+mn-lt"/>
              </a:rPr>
              <a:t>séduisent </a:t>
            </a:r>
            <a:r>
              <a:rPr lang="fr-FR" sz="1600" dirty="0">
                <a:latin typeface="+mn-lt"/>
              </a:rPr>
              <a:t>aussi les familles et les amateurs de grands espaces. </a:t>
            </a:r>
            <a:br>
              <a:rPr lang="fr-FR" sz="1600" dirty="0">
                <a:latin typeface="+mn-lt"/>
              </a:rPr>
            </a:br>
            <a:r>
              <a:rPr lang="fr-FR" sz="1600" dirty="0">
                <a:latin typeface="+mn-lt"/>
              </a:rPr>
              <a:t>Beaucoup de nouveaux arrivants sur la région, impatients de découvrir notre domaine. </a:t>
            </a:r>
            <a:br>
              <a:rPr lang="fr-FR" sz="1600" dirty="0">
                <a:latin typeface="+mn-lt"/>
              </a:rPr>
            </a:br>
            <a:r>
              <a:rPr lang="fr-FR" sz="1600" dirty="0">
                <a:latin typeface="+mn-lt"/>
              </a:rPr>
              <a:t>Une clientèle habituée des grandes stations alpines et qui recherche le ski au plus près pour aller avec des petits enfants. </a:t>
            </a:r>
            <a:br>
              <a:rPr lang="fr-FR" sz="1600" dirty="0">
                <a:latin typeface="+mn-lt"/>
              </a:rPr>
            </a:br>
            <a:r>
              <a:rPr lang="fr-FR" sz="1600" dirty="0">
                <a:latin typeface="+mn-lt"/>
              </a:rPr>
              <a:t/>
            </a:r>
            <a:br>
              <a:rPr lang="fr-FR" sz="1600" dirty="0">
                <a:latin typeface="+mn-lt"/>
              </a:rPr>
            </a:br>
            <a:r>
              <a:rPr lang="fr-FR" sz="1600" b="1" dirty="0">
                <a:solidFill>
                  <a:srgbClr val="C00000"/>
                </a:solidFill>
                <a:latin typeface="+mn-lt"/>
              </a:rPr>
              <a:t>Bilan :  participation à renouveler pour asseoir notre destination de station locale</a:t>
            </a:r>
            <a:r>
              <a:rPr lang="fr-FR" sz="1600" b="1" dirty="0">
                <a:solidFill>
                  <a:srgbClr val="FF0000"/>
                </a:solidFill>
                <a:latin typeface="+mn-lt"/>
              </a:rPr>
              <a:t>. </a:t>
            </a:r>
            <a:r>
              <a:rPr lang="fr-FR" sz="1300" b="1" dirty="0">
                <a:solidFill>
                  <a:srgbClr val="FF0000"/>
                </a:solidFill>
              </a:rPr>
              <a:t/>
            </a:r>
            <a:br>
              <a:rPr lang="fr-FR" sz="1300" b="1" dirty="0">
                <a:solidFill>
                  <a:srgbClr val="FF0000"/>
                </a:solidFill>
              </a:rPr>
            </a:br>
            <a:r>
              <a:rPr lang="fr-FR" sz="1600" b="1" dirty="0"/>
              <a:t/>
            </a:r>
            <a:br>
              <a:rPr lang="fr-FR" sz="1600" b="1" dirty="0"/>
            </a:br>
            <a:r>
              <a:rPr lang="fr-FR" sz="2000" dirty="0"/>
              <a:t/>
            </a:r>
            <a:br>
              <a:rPr lang="fr-FR" sz="2000" dirty="0"/>
            </a:br>
            <a:r>
              <a:rPr lang="fr-FR" sz="2000" dirty="0"/>
              <a:t/>
            </a:r>
            <a:br>
              <a:rPr lang="fr-FR" sz="2000" dirty="0"/>
            </a:br>
            <a:r>
              <a:rPr lang="fr-FR" sz="2000" dirty="0"/>
              <a:t/>
            </a:r>
            <a:br>
              <a:rPr lang="fr-FR" sz="2000" dirty="0"/>
            </a:br>
            <a:r>
              <a:rPr lang="fr-FR" sz="2000" dirty="0"/>
              <a:t/>
            </a:r>
            <a:br>
              <a:rPr lang="fr-FR" sz="2000" dirty="0"/>
            </a:br>
            <a:r>
              <a:rPr lang="fr-FR" sz="2000" dirty="0"/>
              <a:t>   </a:t>
            </a:r>
            <a:br>
              <a:rPr lang="fr-FR" sz="2000" dirty="0"/>
            </a:br>
            <a:r>
              <a:rPr lang="fr-FR" sz="2000" dirty="0"/>
              <a:t>     </a:t>
            </a:r>
            <a:br>
              <a:rPr lang="fr-FR" sz="2000" dirty="0"/>
            </a:br>
            <a:r>
              <a:rPr lang="fr-FR" sz="2000" dirty="0"/>
              <a:t/>
            </a:r>
            <a:br>
              <a:rPr lang="fr-FR" sz="2000" dirty="0"/>
            </a:br>
            <a:r>
              <a:rPr lang="fr-FR" sz="2000" dirty="0"/>
              <a:t> </a:t>
            </a:r>
            <a:br>
              <a:rPr lang="fr-FR" sz="2000" dirty="0"/>
            </a:br>
            <a:r>
              <a:rPr lang="fr-FR" sz="2000" dirty="0"/>
              <a:t/>
            </a:r>
            <a:br>
              <a:rPr lang="fr-FR" sz="2000" dirty="0"/>
            </a:br>
            <a:r>
              <a:rPr lang="fr-FR" sz="2000" dirty="0"/>
              <a:t/>
            </a:r>
            <a:br>
              <a:rPr lang="fr-FR" sz="2000" dirty="0"/>
            </a:br>
            <a:r>
              <a:rPr lang="fr-FR" sz="2000" dirty="0"/>
              <a:t/>
            </a:r>
            <a:br>
              <a:rPr lang="fr-FR" sz="2000" dirty="0"/>
            </a:br>
            <a:r>
              <a:rPr lang="fr-FR" sz="2000" dirty="0"/>
              <a:t/>
            </a:r>
            <a:br>
              <a:rPr lang="fr-FR" sz="2000" dirty="0"/>
            </a:br>
            <a:r>
              <a:rPr lang="fr-FR" sz="2000" dirty="0"/>
              <a:t/>
            </a:r>
            <a:br>
              <a:rPr lang="fr-FR" sz="2000" dirty="0"/>
            </a:br>
            <a:r>
              <a:rPr lang="fr-FR" sz="2000" dirty="0"/>
              <a:t/>
            </a:r>
            <a:br>
              <a:rPr lang="fr-FR" sz="2000" dirty="0"/>
            </a:br>
            <a:endParaRPr lang="fr-FR" sz="2000" dirty="0"/>
          </a:p>
        </p:txBody>
      </p:sp>
      <p:pic>
        <p:nvPicPr>
          <p:cNvPr id="8" name="Image 7">
            <a:extLst>
              <a:ext uri="{FF2B5EF4-FFF2-40B4-BE49-F238E27FC236}">
                <a16:creationId xmlns="" xmlns:a16="http://schemas.microsoft.com/office/drawing/2014/main" id="{2E810031-AB39-4585-92A7-6C21876D3BD1}"/>
              </a:ext>
            </a:extLst>
          </p:cNvPr>
          <p:cNvPicPr/>
          <p:nvPr/>
        </p:nvPicPr>
        <p:blipFill>
          <a:blip r:embed="rId2" cstate="print"/>
          <a:srcRect/>
          <a:stretch>
            <a:fillRect/>
          </a:stretch>
        </p:blipFill>
        <p:spPr bwMode="auto">
          <a:xfrm>
            <a:off x="3506733" y="5053349"/>
            <a:ext cx="2021840" cy="1516380"/>
          </a:xfrm>
          <a:prstGeom prst="rect">
            <a:avLst/>
          </a:prstGeom>
          <a:noFill/>
          <a:ln w="9525">
            <a:noFill/>
            <a:miter lim="800000"/>
            <a:headEnd/>
            <a:tailEnd/>
          </a:ln>
        </p:spPr>
      </p:pic>
      <p:pic>
        <p:nvPicPr>
          <p:cNvPr id="9" name="Image 8">
            <a:extLst>
              <a:ext uri="{FF2B5EF4-FFF2-40B4-BE49-F238E27FC236}">
                <a16:creationId xmlns="" xmlns:a16="http://schemas.microsoft.com/office/drawing/2014/main" id="{F1DCC6FD-664A-48EA-98E7-A7E2EBCB5A69}"/>
              </a:ext>
            </a:extLst>
          </p:cNvPr>
          <p:cNvPicPr/>
          <p:nvPr/>
        </p:nvPicPr>
        <p:blipFill>
          <a:blip r:embed="rId3" cstate="print"/>
          <a:srcRect/>
          <a:stretch>
            <a:fillRect/>
          </a:stretch>
        </p:blipFill>
        <p:spPr bwMode="auto">
          <a:xfrm>
            <a:off x="6444208" y="5053349"/>
            <a:ext cx="2026285" cy="1519555"/>
          </a:xfrm>
          <a:prstGeom prst="rect">
            <a:avLst/>
          </a:prstGeom>
          <a:noFill/>
          <a:ln w="9525">
            <a:noFill/>
            <a:miter lim="800000"/>
            <a:headEnd/>
            <a:tailEnd/>
          </a:ln>
        </p:spPr>
      </p:pic>
      <p:pic>
        <p:nvPicPr>
          <p:cNvPr id="11" name="Image 10">
            <a:extLst>
              <a:ext uri="{FF2B5EF4-FFF2-40B4-BE49-F238E27FC236}">
                <a16:creationId xmlns="" xmlns:a16="http://schemas.microsoft.com/office/drawing/2014/main" id="{B89603DF-54F8-4A20-9D86-39B81B03911D}"/>
              </a:ext>
            </a:extLst>
          </p:cNvPr>
          <p:cNvPicPr/>
          <p:nvPr/>
        </p:nvPicPr>
        <p:blipFill>
          <a:blip r:embed="rId4" cstate="print"/>
          <a:srcRect/>
          <a:stretch>
            <a:fillRect/>
          </a:stretch>
        </p:blipFill>
        <p:spPr bwMode="auto">
          <a:xfrm rot="5400000">
            <a:off x="1130547" y="5169065"/>
            <a:ext cx="1807215" cy="1284949"/>
          </a:xfrm>
          <a:prstGeom prst="rect">
            <a:avLst/>
          </a:prstGeom>
          <a:noFill/>
          <a:ln w="9525">
            <a:noFill/>
            <a:miter lim="800000"/>
            <a:headEnd/>
            <a:tailEnd/>
          </a:ln>
        </p:spPr>
      </p:pic>
      <p:pic>
        <p:nvPicPr>
          <p:cNvPr id="10" name="Image 9"/>
          <p:cNvPicPr>
            <a:picLocks noChangeAspect="1"/>
          </p:cNvPicPr>
          <p:nvPr/>
        </p:nvPicPr>
        <p:blipFill>
          <a:blip r:embed="rId5"/>
          <a:stretch>
            <a:fillRect/>
          </a:stretch>
        </p:blipFill>
        <p:spPr>
          <a:xfrm>
            <a:off x="6837405" y="0"/>
            <a:ext cx="2306595" cy="1008703"/>
          </a:xfrm>
          <a:prstGeom prst="rect">
            <a:avLst/>
          </a:prstGeom>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1061</TotalTime>
  <Words>0</Words>
  <Application>Microsoft Office PowerPoint</Application>
  <PresentationFormat>Affichage à l'écran (4:3)</PresentationFormat>
  <Paragraphs>1</Paragraphs>
  <Slides>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Arial</vt:lpstr>
      <vt:lpstr>Calibri</vt:lpstr>
      <vt:lpstr>Times New Roman</vt:lpstr>
      <vt:lpstr>Thème Office</vt:lpstr>
      <vt:lpstr>        AUTOMNE / HIVER 2019 - 2020 Opération de promotion sur l’évènement « VITAM EN PISTE » VITAM Parc – Neydens – Les 16 et 17 novembre 2019  Présentation : Depuis une dizaine d’années, la présence lors de cette manifestation est indispensable. Vitam en piste, c’est un mini salon avec une dizaine de stations, une bourse aux skis et des animations.  Cible renseignée :  clientèle franco-suisse qui fréquente Vitam + les habitués de cet évènement.  Type et origine des visiteurs :  clientèle plutôt jeune, en provenance de de St Julien/Viry, Genève.  Les plus  :  forte clientèle intéressée par notre territoire pour les activités hivernales.   Les points forts :  La proximité pour aller sur Monts Jura, Crozet et Menthières est essentielle. La Faucille et La Vattay séduisent aussi les familles et les amateurs de grands espaces.  Beaucoup de nouveaux arrivants sur la région, impatients de découvrir notre domaine.  Une clientèle habituée des grandes stations alpines et qui recherche le ski au plus près pour aller avec des petits enfants.   Bilan :  participation à renouveler pour asseoir notre destination de station locale.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Utilisateur Windows</dc:creator>
  <cp:lastModifiedBy>Stéphanie Mesure</cp:lastModifiedBy>
  <cp:revision>55</cp:revision>
  <dcterms:created xsi:type="dcterms:W3CDTF">2019-09-08T16:08:56Z</dcterms:created>
  <dcterms:modified xsi:type="dcterms:W3CDTF">2019-12-30T09:47:15Z</dcterms:modified>
</cp:coreProperties>
</file>